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die" initials="E" lastIdx="1" clrIdx="0"/>
  <p:cmAuthor id="1" name="Jane" initials="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CE58"/>
    <a:srgbClr val="663300"/>
    <a:srgbClr val="996633"/>
    <a:srgbClr val="0000FF"/>
    <a:srgbClr val="99FF99"/>
    <a:srgbClr val="D0C12E"/>
    <a:srgbClr val="F5F59D"/>
    <a:srgbClr val="E5DD8B"/>
    <a:srgbClr val="00865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8675" autoAdjust="0"/>
  </p:normalViewPr>
  <p:slideViewPr>
    <p:cSldViewPr>
      <p:cViewPr varScale="1">
        <p:scale>
          <a:sx n="85" d="100"/>
          <a:sy n="85" d="100"/>
        </p:scale>
        <p:origin x="-91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5EC9C-1BB1-4045-B3FB-8AC8639B8013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EE57-C880-4FDE-A1AC-4C453846A5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0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4BA29-71A9-4C85-A2ED-74E6D16BDF0B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E5C97-589D-4512-B236-07ADBA75F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7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Description of volunteer pyramid</a:t>
            </a:r>
          </a:p>
          <a:p>
            <a:r>
              <a:rPr lang="en-US" dirty="0" smtClean="0"/>
              <a:t>Roles of volunteers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E5C97-589D-4512-B236-07ADBA75F7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0624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2865120"/>
            <a:ext cx="9144000" cy="131063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53200"/>
            <a:ext cx="9144000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</a:rPr>
              <a:t>New York-New Jersey Trail Conference </a:t>
            </a:r>
            <a:r>
              <a:rPr lang="en-US" sz="1000" dirty="0" smtClean="0">
                <a:solidFill>
                  <a:srgbClr val="D0C12E"/>
                </a:solidFill>
                <a:latin typeface="Calibri" panose="020F0502020204030204" pitchFamily="34" charset="0"/>
                <a:sym typeface="Wingdings"/>
              </a:rPr>
              <a:t>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  <a:sym typeface="Wingdings"/>
              </a:rPr>
              <a:t> 600 Ramapo Valley Rd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D0C12E"/>
                </a:solidFill>
                <a:latin typeface="Calibri" panose="020F0502020204030204" pitchFamily="34" charset="0"/>
                <a:sym typeface="Wingdings"/>
              </a:rPr>
              <a:t>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  <a:sym typeface="Wingdings"/>
              </a:rPr>
              <a:t> Mahwah, NJ 07430-1199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D0C12E"/>
                </a:solidFill>
                <a:latin typeface="Calibri" panose="020F0502020204030204" pitchFamily="34" charset="0"/>
                <a:sym typeface="Wingdings"/>
              </a:rPr>
              <a:t>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  <a:sym typeface="Wingdings"/>
              </a:rPr>
              <a:t> (201) 512-9348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D0C12E"/>
                </a:solidFill>
                <a:latin typeface="Calibri" panose="020F0502020204030204" pitchFamily="34" charset="0"/>
                <a:sym typeface="Wingdings"/>
              </a:rPr>
              <a:t></a:t>
            </a:r>
            <a:r>
              <a:rPr lang="en-US" sz="1000" dirty="0" smtClean="0">
                <a:solidFill>
                  <a:srgbClr val="008651"/>
                </a:solidFill>
                <a:latin typeface="Calibri" panose="020F0502020204030204" pitchFamily="34" charset="0"/>
                <a:sym typeface="Wingdings"/>
              </a:rPr>
              <a:t> www.nynjtc.org</a:t>
            </a:r>
            <a:endParaRPr lang="en-US" sz="1000" dirty="0">
              <a:solidFill>
                <a:srgbClr val="00865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6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875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1495794"/>
          </a:xfrm>
        </p:spPr>
        <p:txBody>
          <a:bodyPr>
            <a:spAutoFit/>
          </a:bodyPr>
          <a:lstStyle>
            <a:lvl1pPr>
              <a:buClr>
                <a:srgbClr val="4C8753"/>
              </a:buClr>
              <a:defRPr/>
            </a:lvl1pPr>
            <a:lvl2pPr>
              <a:buClr>
                <a:srgbClr val="4C8753"/>
              </a:buClr>
              <a:defRPr/>
            </a:lvl2pPr>
            <a:lvl3pPr>
              <a:buClr>
                <a:srgbClr val="4C8753"/>
              </a:buClr>
              <a:defRPr/>
            </a:lvl3pPr>
            <a:lvl4pPr>
              <a:buClr>
                <a:srgbClr val="4C8753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916E4-E58D-44A7-BE97-E95022593A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6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7280"/>
            <a:ext cx="3886200" cy="1865126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097280"/>
            <a:ext cx="3886200" cy="1865126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2C04-2DC7-4B28-8984-1A50CCE10F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066D-88C1-4C68-9569-217F7F4C74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5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CCBEE-A7E6-4AB1-A66C-50F5F2BF4B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9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57200" y="6509771"/>
            <a:ext cx="8229600" cy="137160"/>
          </a:xfrm>
          <a:prstGeom prst="rect">
            <a:avLst/>
          </a:prstGeom>
          <a:solidFill>
            <a:srgbClr val="0086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1" charset="-128"/>
              </a:rPr>
              <a:t>www.nynjtc.org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3543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7280"/>
            <a:ext cx="8229600" cy="5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484203"/>
            <a:ext cx="381000" cy="18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100">
                <a:solidFill>
                  <a:schemeClr val="bg1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CC187-2117-407B-A46C-B48E0D0A76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945" y="6349382"/>
            <a:ext cx="457200" cy="45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9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865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rgbClr val="00865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57200" indent="-225425" algn="l" rtl="0" eaLnBrk="0" fontAlgn="base" hangingPunct="0">
        <a:spcBef>
          <a:spcPct val="20000"/>
        </a:spcBef>
        <a:spcAft>
          <a:spcPct val="0"/>
        </a:spcAft>
        <a:buClr>
          <a:srgbClr val="00865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688975" indent="-231775" algn="l" rtl="0" eaLnBrk="0" fontAlgn="base" hangingPunct="0">
        <a:spcBef>
          <a:spcPct val="20000"/>
        </a:spcBef>
        <a:spcAft>
          <a:spcPct val="0"/>
        </a:spcAft>
        <a:buClr>
          <a:srgbClr val="008651"/>
        </a:buClr>
        <a:buChar char="•"/>
        <a:defRPr sz="18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225425" algn="l" rtl="0" eaLnBrk="0" fontAlgn="base" hangingPunct="0">
        <a:spcBef>
          <a:spcPct val="20000"/>
        </a:spcBef>
        <a:spcAft>
          <a:spcPct val="0"/>
        </a:spcAft>
        <a:buClr>
          <a:srgbClr val="008651"/>
        </a:buClr>
        <a:buFont typeface="Wingdings" panose="05000000000000000000" pitchFamily="2" charset="2"/>
        <a:buChar char="Ø"/>
        <a:defRPr sz="1800">
          <a:solidFill>
            <a:schemeClr val="tx1"/>
          </a:solidFill>
          <a:latin typeface="+mn-lt"/>
          <a:ea typeface="MS PGothic" pitchFamily="34" charset="-128"/>
        </a:defRPr>
      </a:lvl4pPr>
      <a:lvl5pPr marL="1146175" indent="-231775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 Conference Structure for Trail Work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D9D11-16AC-46CF-824D-661A4C32D7B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286000" y="2666448"/>
            <a:ext cx="4805807" cy="3658152"/>
            <a:chOff x="2133600" y="2362200"/>
            <a:chExt cx="5105400" cy="3886200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2133600" y="2362200"/>
              <a:ext cx="5105400" cy="3886200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/>
                <a:t>Maintainers, Monitors, and Crew </a:t>
              </a:r>
              <a:r>
                <a:rPr lang="en-US" sz="1600" dirty="0" smtClean="0"/>
                <a:t>Members</a:t>
              </a:r>
              <a:endParaRPr lang="en-US" sz="1600" dirty="0"/>
            </a:p>
          </p:txBody>
        </p:sp>
        <p:sp>
          <p:nvSpPr>
            <p:cNvPr id="6" name="Isosceles Triangle 5"/>
            <p:cNvSpPr/>
            <p:nvPr/>
          </p:nvSpPr>
          <p:spPr bwMode="auto">
            <a:xfrm>
              <a:off x="2895600" y="2362200"/>
              <a:ext cx="3581400" cy="2743200"/>
            </a:xfrm>
            <a:prstGeom prst="triangl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/>
                <a:t>Trail Supervisors and </a:t>
              </a:r>
              <a:r>
                <a:rPr lang="en-US" sz="1600" dirty="0" smtClean="0"/>
                <a:t>Crew Chiefs</a:t>
              </a:r>
              <a:endParaRPr lang="en-US" sz="1600" dirty="0"/>
            </a:p>
          </p:txBody>
        </p:sp>
        <p:sp>
          <p:nvSpPr>
            <p:cNvPr id="7" name="Isosceles Triangle 6"/>
            <p:cNvSpPr/>
            <p:nvPr/>
          </p:nvSpPr>
          <p:spPr bwMode="auto">
            <a:xfrm>
              <a:off x="3581400" y="2362200"/>
              <a:ext cx="2209800" cy="1676400"/>
            </a:xfrm>
            <a:prstGeom prst="triangle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/>
                <a:t>Local Trail Committee Chair </a:t>
              </a: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3685513" y="2115235"/>
            <a:ext cx="1948306" cy="55121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Regional Trails Council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731044" y="2115234"/>
            <a:ext cx="914400" cy="55121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RTC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741009" y="2115233"/>
            <a:ext cx="914400" cy="55121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RTC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750973" y="2115235"/>
            <a:ext cx="914400" cy="55121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RTC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7173" y="1488488"/>
            <a:ext cx="194830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East Hudson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31044" y="1488488"/>
            <a:ext cx="914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W Hudson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645444" y="1488487"/>
            <a:ext cx="11055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New Jersey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750973" y="1488488"/>
            <a:ext cx="914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Catskills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457200" y="915888"/>
            <a:ext cx="822959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Policy Council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57200" y="1700784"/>
            <a:ext cx="1920240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a typeface="ＭＳ Ｐゴシック" pitchFamily="1" charset="-128"/>
              </a:rPr>
              <a:t>Conservation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Committee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7200" y="2329574"/>
            <a:ext cx="1920240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Publications Committee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7200" y="4215944"/>
            <a:ext cx="1920240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Volunteer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Committee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85513" y="1701253"/>
            <a:ext cx="1948306" cy="413983"/>
          </a:xfrm>
          <a:prstGeom prst="rect">
            <a:avLst/>
          </a:prstGeom>
          <a:solidFill>
            <a:srgbClr val="DACE5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Regional Program Coordinator (Staff)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731044" y="1701252"/>
            <a:ext cx="914400" cy="413983"/>
          </a:xfrm>
          <a:prstGeom prst="rect">
            <a:avLst/>
          </a:prstGeom>
          <a:solidFill>
            <a:srgbClr val="DACE5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RPC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741009" y="1701251"/>
            <a:ext cx="914400" cy="413983"/>
          </a:xfrm>
          <a:prstGeom prst="rect">
            <a:avLst/>
          </a:prstGeom>
          <a:solidFill>
            <a:srgbClr val="DACE5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RPC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750973" y="1701253"/>
            <a:ext cx="914400" cy="413983"/>
          </a:xfrm>
          <a:prstGeom prst="rect">
            <a:avLst/>
          </a:prstGeom>
          <a:solidFill>
            <a:srgbClr val="DACE5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RPC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3720692" y="2664669"/>
            <a:ext cx="427109" cy="325113"/>
            <a:chOff x="2133600" y="2362200"/>
            <a:chExt cx="5105400" cy="3886200"/>
          </a:xfrm>
        </p:grpSpPr>
        <p:sp>
          <p:nvSpPr>
            <p:cNvPr id="40" name="Isosceles Triangle 39"/>
            <p:cNvSpPr/>
            <p:nvPr/>
          </p:nvSpPr>
          <p:spPr bwMode="auto">
            <a:xfrm>
              <a:off x="2133600" y="2362200"/>
              <a:ext cx="5105400" cy="3886200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/>
            </a:p>
          </p:txBody>
        </p:sp>
        <p:sp>
          <p:nvSpPr>
            <p:cNvPr id="41" name="Isosceles Triangle 40"/>
            <p:cNvSpPr/>
            <p:nvPr/>
          </p:nvSpPr>
          <p:spPr bwMode="auto">
            <a:xfrm>
              <a:off x="2895600" y="2362200"/>
              <a:ext cx="3581400" cy="2743200"/>
            </a:xfrm>
            <a:prstGeom prst="triangl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1600" dirty="0"/>
            </a:p>
          </p:txBody>
        </p:sp>
        <p:sp>
          <p:nvSpPr>
            <p:cNvPr id="42" name="Isosceles Triangle 41"/>
            <p:cNvSpPr/>
            <p:nvPr/>
          </p:nvSpPr>
          <p:spPr bwMode="auto">
            <a:xfrm>
              <a:off x="3581400" y="2362200"/>
              <a:ext cx="2209800" cy="1676400"/>
            </a:xfrm>
            <a:prstGeom prst="triangle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5168492" y="2664669"/>
            <a:ext cx="427109" cy="325113"/>
            <a:chOff x="2133600" y="2362200"/>
            <a:chExt cx="5105400" cy="3886200"/>
          </a:xfrm>
        </p:grpSpPr>
        <p:sp>
          <p:nvSpPr>
            <p:cNvPr id="52" name="Isosceles Triangle 51"/>
            <p:cNvSpPr/>
            <p:nvPr/>
          </p:nvSpPr>
          <p:spPr bwMode="auto">
            <a:xfrm>
              <a:off x="2133600" y="2362200"/>
              <a:ext cx="5105400" cy="3886200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 dirty="0"/>
            </a:p>
          </p:txBody>
        </p:sp>
        <p:sp>
          <p:nvSpPr>
            <p:cNvPr id="53" name="Isosceles Triangle 52"/>
            <p:cNvSpPr/>
            <p:nvPr/>
          </p:nvSpPr>
          <p:spPr bwMode="auto">
            <a:xfrm>
              <a:off x="2895600" y="2362200"/>
              <a:ext cx="3581400" cy="2743200"/>
            </a:xfrm>
            <a:prstGeom prst="triangl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27432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1600" dirty="0"/>
            </a:p>
          </p:txBody>
        </p:sp>
        <p:sp>
          <p:nvSpPr>
            <p:cNvPr id="54" name="Isosceles Triangle 53"/>
            <p:cNvSpPr/>
            <p:nvPr/>
          </p:nvSpPr>
          <p:spPr bwMode="auto">
            <a:xfrm>
              <a:off x="3581400" y="2362200"/>
              <a:ext cx="2209800" cy="1676400"/>
            </a:xfrm>
            <a:prstGeom prst="triangle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b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/>
                <a:t> </a:t>
              </a:r>
              <a:endParaRPr lang="en-US" sz="1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26231" y="2664669"/>
            <a:ext cx="925284" cy="325113"/>
            <a:chOff x="5747658" y="2664669"/>
            <a:chExt cx="925284" cy="325113"/>
          </a:xfrm>
        </p:grpSpPr>
        <p:grpSp>
          <p:nvGrpSpPr>
            <p:cNvPr id="55" name="Group 54"/>
            <p:cNvGrpSpPr>
              <a:grpSpLocks noChangeAspect="1"/>
            </p:cNvGrpSpPr>
            <p:nvPr/>
          </p:nvGrpSpPr>
          <p:grpSpPr>
            <a:xfrm>
              <a:off x="5747658" y="2664669"/>
              <a:ext cx="427109" cy="325113"/>
              <a:chOff x="2133600" y="2362200"/>
              <a:chExt cx="5105400" cy="3886200"/>
            </a:xfrm>
          </p:grpSpPr>
          <p:sp>
            <p:nvSpPr>
              <p:cNvPr id="56" name="Isosceles Triangle 55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57" name="Isosceles Triangle 56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58" name="Isosceles Triangle 57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6245833" y="2664669"/>
              <a:ext cx="427109" cy="325113"/>
              <a:chOff x="2133600" y="2362200"/>
              <a:chExt cx="5105400" cy="3886200"/>
            </a:xfrm>
          </p:grpSpPr>
          <p:sp>
            <p:nvSpPr>
              <p:cNvPr id="60" name="Isosceles Triangle 59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62" name="Isosceles Triangle 61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sp>
          <p:nvSpPr>
            <p:cNvPr id="3" name="Oval 2"/>
            <p:cNvSpPr/>
            <p:nvPr/>
          </p:nvSpPr>
          <p:spPr bwMode="auto">
            <a:xfrm>
              <a:off x="6099265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7218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6264727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33160" y="2664669"/>
            <a:ext cx="925284" cy="325113"/>
            <a:chOff x="5747658" y="2664669"/>
            <a:chExt cx="925284" cy="325113"/>
          </a:xfrm>
        </p:grpSpPr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5747658" y="2664669"/>
              <a:ext cx="427109" cy="325113"/>
              <a:chOff x="2133600" y="2362200"/>
              <a:chExt cx="5105400" cy="3886200"/>
            </a:xfrm>
          </p:grpSpPr>
          <p:sp>
            <p:nvSpPr>
              <p:cNvPr id="86" name="Isosceles Triangle 85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87" name="Isosceles Triangle 86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88" name="Isosceles Triangle 87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grpSp>
          <p:nvGrpSpPr>
            <p:cNvPr id="79" name="Group 78"/>
            <p:cNvGrpSpPr>
              <a:grpSpLocks noChangeAspect="1"/>
            </p:cNvGrpSpPr>
            <p:nvPr/>
          </p:nvGrpSpPr>
          <p:grpSpPr>
            <a:xfrm>
              <a:off x="6245833" y="2664669"/>
              <a:ext cx="427109" cy="325113"/>
              <a:chOff x="2133600" y="2362200"/>
              <a:chExt cx="5105400" cy="3886200"/>
            </a:xfrm>
          </p:grpSpPr>
          <p:sp>
            <p:nvSpPr>
              <p:cNvPr id="83" name="Isosceles Triangle 82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84" name="Isosceles Triangle 83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85" name="Isosceles Triangle 84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sp>
          <p:nvSpPr>
            <p:cNvPr id="80" name="Oval 79"/>
            <p:cNvSpPr/>
            <p:nvPr/>
          </p:nvSpPr>
          <p:spPr bwMode="auto">
            <a:xfrm>
              <a:off x="6099265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6187218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6264727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740089" y="2664669"/>
            <a:ext cx="925284" cy="325113"/>
            <a:chOff x="5747658" y="2664669"/>
            <a:chExt cx="925284" cy="325113"/>
          </a:xfrm>
        </p:grpSpPr>
        <p:grpSp>
          <p:nvGrpSpPr>
            <p:cNvPr id="90" name="Group 89"/>
            <p:cNvGrpSpPr>
              <a:grpSpLocks noChangeAspect="1"/>
            </p:cNvGrpSpPr>
            <p:nvPr/>
          </p:nvGrpSpPr>
          <p:grpSpPr>
            <a:xfrm>
              <a:off x="5747658" y="2664669"/>
              <a:ext cx="427109" cy="325113"/>
              <a:chOff x="2133600" y="2362200"/>
              <a:chExt cx="5105400" cy="3886200"/>
            </a:xfrm>
          </p:grpSpPr>
          <p:sp>
            <p:nvSpPr>
              <p:cNvPr id="98" name="Isosceles Triangle 97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99" name="Isosceles Triangle 98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100" name="Isosceles Triangle 99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grpSp>
          <p:nvGrpSpPr>
            <p:cNvPr id="91" name="Group 90"/>
            <p:cNvGrpSpPr>
              <a:grpSpLocks noChangeAspect="1"/>
            </p:cNvGrpSpPr>
            <p:nvPr/>
          </p:nvGrpSpPr>
          <p:grpSpPr>
            <a:xfrm>
              <a:off x="6245833" y="2664669"/>
              <a:ext cx="427109" cy="325113"/>
              <a:chOff x="2133600" y="2362200"/>
              <a:chExt cx="5105400" cy="3886200"/>
            </a:xfrm>
          </p:grpSpPr>
          <p:sp>
            <p:nvSpPr>
              <p:cNvPr id="95" name="Isosceles Triangle 94"/>
              <p:cNvSpPr/>
              <p:nvPr/>
            </p:nvSpPr>
            <p:spPr bwMode="auto">
              <a:xfrm>
                <a:off x="2133600" y="2362200"/>
                <a:ext cx="5105400" cy="3886200"/>
              </a:xfrm>
              <a:prstGeom prst="triangl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/>
              </a:p>
            </p:txBody>
          </p:sp>
          <p:sp>
            <p:nvSpPr>
              <p:cNvPr id="96" name="Isosceles Triangle 95"/>
              <p:cNvSpPr/>
              <p:nvPr/>
            </p:nvSpPr>
            <p:spPr bwMode="auto">
              <a:xfrm>
                <a:off x="2895600" y="2362200"/>
                <a:ext cx="3581400" cy="2743200"/>
              </a:xfrm>
              <a:prstGeom prst="triangl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27432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600" dirty="0"/>
              </a:p>
            </p:txBody>
          </p:sp>
          <p:sp>
            <p:nvSpPr>
              <p:cNvPr id="97" name="Isosceles Triangle 96"/>
              <p:cNvSpPr/>
              <p:nvPr/>
            </p:nvSpPr>
            <p:spPr bwMode="auto">
              <a:xfrm>
                <a:off x="3581400" y="2362200"/>
                <a:ext cx="2209800" cy="1676400"/>
              </a:xfrm>
              <a:prstGeom prst="triangle">
                <a:avLst/>
              </a:prstGeom>
              <a:solidFill>
                <a:srgbClr val="99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91440" numCol="1" rtlCol="0" anchor="b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p:grpSp>
        <p:sp>
          <p:nvSpPr>
            <p:cNvPr id="92" name="Oval 91"/>
            <p:cNvSpPr/>
            <p:nvPr/>
          </p:nvSpPr>
          <p:spPr bwMode="auto">
            <a:xfrm>
              <a:off x="6099265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6187218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6264727" y="2773681"/>
              <a:ext cx="45720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endParaRPr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457200" y="4844736"/>
            <a:ext cx="1920240" cy="794064"/>
          </a:xfrm>
          <a:prstGeom prst="rect">
            <a:avLst/>
          </a:prstGeom>
          <a:solidFill>
            <a:srgbClr val="DACE5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Staff including cartographer and communications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57200" y="2958364"/>
            <a:ext cx="1920240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Sawyers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Committee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57200" y="3587154"/>
            <a:ext cx="1920240" cy="5478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7432" rIns="45720" bIns="2743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1" charset="-128"/>
              </a:rPr>
              <a:t>Technology Committee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4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Light" pitchFamily="2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Light" pitchFamily="2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6117</TotalTime>
  <Words>78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Trail Conference Structure for Trail 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Draper</dc:creator>
  <cp:lastModifiedBy>John</cp:lastModifiedBy>
  <cp:revision>308</cp:revision>
  <dcterms:created xsi:type="dcterms:W3CDTF">2012-12-27T19:30:33Z</dcterms:created>
  <dcterms:modified xsi:type="dcterms:W3CDTF">2016-03-01T13:42:58Z</dcterms:modified>
</cp:coreProperties>
</file>